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rgbClr val="d2d2d2"/>
              </a:gs>
              <a:gs pos="50000">
                <a:srgbClr val="d2d2d2"/>
              </a:gs>
              <a:gs pos="100000">
                <a:srgbClr val="d2d2d2"/>
              </a:gs>
            </a:gsLst>
            <a:lin ang="7998000"/>
          </a:gradFill>
        </p:spPr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rgbClr val="bfbfbf"/>
            </a:solidFill>
            <a:round/>
          </a:ln>
        </p:spPr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rgbClr val="c6c6c6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7853760" y="6847920"/>
            <a:ext cx="1892520" cy="1293840"/>
          </a:xfrm>
          <a:prstGeom prst="triangle">
            <a:avLst>
              <a:gd fmla="val 10800" name="adj"/>
            </a:avLst>
          </a:prstGeom>
          <a:gradFill>
            <a:gsLst>
              <a:gs pos="0">
                <a:srgbClr val="b7014c"/>
              </a:gs>
              <a:gs pos="100000">
                <a:srgbClr val="ff9bb8"/>
              </a:gs>
            </a:gsLst>
            <a:lin ang="20904000"/>
          </a:gra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4400">
                <a:solidFill>
                  <a:srgbClr val="d26785"/>
                </a:solidFill>
                <a:latin typeface="Century Gothic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371600" y="6012720"/>
            <a:ext cx="5790960" cy="364680"/>
          </a:xfrm>
          <a:prstGeom prst="rect">
            <a:avLst/>
          </a:prstGeom>
        </p:spPr>
        <p:txBody>
          <a:bodyPr bIns="0" lIns="90000" rIns="90000" tIns="0"/>
          <a:p>
            <a:r>
              <a:rPr lang="ru-RU" sz="1000">
                <a:solidFill>
                  <a:srgbClr val="ffffff"/>
                </a:solidFill>
                <a:latin typeface="Century Gothic"/>
              </a:rPr>
              <a:t>7.11.13</a:t>
            </a:r>
            <a:endParaRPr/>
          </a:p>
        </p:txBody>
      </p:sp>
      <p:sp>
        <p:nvSpPr>
          <p:cNvPr id="6" name="TextShape 7"/>
          <p:cNvSpPr txBox="1"/>
          <p:nvPr/>
        </p:nvSpPr>
        <p:spPr>
          <a:xfrm>
            <a:off x="1371600" y="5650560"/>
            <a:ext cx="5790960" cy="364680"/>
          </a:xfrm>
          <a:prstGeom prst="rect">
            <a:avLst/>
          </a:prstGeom>
        </p:spPr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92320" y="5752440"/>
            <a:ext cx="502560" cy="364680"/>
          </a:xfrm>
          <a:prstGeom prst="rect">
            <a:avLst/>
          </a:prstGeom>
        </p:spPr>
        <p:txBody>
          <a:bodyPr anchor="ctr" bIns="45000" lIns="90000" rIns="90000" tIns="45000"/>
          <a:p>
            <a:fld id="{3131F1E1-A1D1-4161-8151-51E1F1C141F1}" type="slidenum">
              <a:rPr lang="ru-RU" sz="1300">
                <a:solidFill>
                  <a:srgbClr val="ffffff"/>
                </a:solidFill>
                <a:latin typeface="Century Gothic"/>
              </a:rPr>
              <a:t>&lt;номер&gt;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4320" y="1506600"/>
            <a:ext cx="9148320" cy="3850920"/>
          </a:xfrm>
          <a:prstGeom prst="rect">
            <a:avLst/>
          </a:prstGeom>
        </p:spPr>
      </p:pic>
      <p:pic>
        <p:nvPicPr>
          <p:cNvPr descr="" id="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160" y="0"/>
            <a:ext cx="9148680" cy="1142640"/>
          </a:xfrm>
          <a:prstGeom prst="rect">
            <a:avLst/>
          </a:prstGeom>
        </p:spPr>
      </p:pic>
      <p:sp>
        <p:nvSpPr>
          <p:cNvPr id="11" name="CustomShape 1"/>
          <p:cNvSpPr/>
          <p:nvPr/>
        </p:nvSpPr>
        <p:spPr>
          <a:xfrm>
            <a:off x="-857160" y="65880"/>
            <a:ext cx="6571800" cy="10652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3200">
                <a:solidFill>
                  <a:srgbClr val="c3ddff"/>
                </a:solidFill>
                <a:latin typeface="Century Gothic"/>
              </a:rPr>
              <a:t>СКЛАДСКОЙ  КОМПЛЕКС</a:t>
            </a:r>
            <a:endParaRPr/>
          </a:p>
          <a:p>
            <a:endParaRPr/>
          </a:p>
        </p:txBody>
      </p:sp>
      <p:sp>
        <p:nvSpPr>
          <p:cNvPr id="12" name="CustomShape 2"/>
          <p:cNvSpPr/>
          <p:nvPr/>
        </p:nvSpPr>
        <p:spPr>
          <a:xfrm>
            <a:off x="2857320" y="5572080"/>
            <a:ext cx="3428640" cy="760680"/>
          </a:xfrm>
          <a:prstGeom prst="rect">
            <a:avLst/>
          </a:prstGeom>
          <a:solidFill>
            <a:srgbClr val="000000"/>
          </a:solidFill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b9d0ff"/>
                </a:solidFill>
                <a:latin typeface="Century Gothic"/>
              </a:rPr>
              <a:t> </a:t>
            </a:r>
            <a:r>
              <a:rPr lang="ru-RU" sz="4400">
                <a:solidFill>
                  <a:srgbClr val="b9d0ff"/>
                </a:solidFill>
                <a:latin typeface="Century Gothic"/>
              </a:rPr>
              <a:t>класс «А»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" name="Picture 3"/>
          <p:cNvPicPr/>
          <p:nvPr/>
        </p:nvPicPr>
        <p:blipFill>
          <a:blip r:embed="rId1">
            <a:lum bright="11000"/>
          </a:blip>
          <a:stretch>
            <a:fillRect/>
          </a:stretch>
        </p:blipFill>
        <p:spPr>
          <a:xfrm>
            <a:off x="-2160" y="0"/>
            <a:ext cx="9148680" cy="114264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214200" y="142920"/>
            <a:ext cx="6571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c3ddff"/>
                </a:solidFill>
                <a:latin typeface="Century Gothic"/>
              </a:rPr>
              <a:t>Характеристика складского комплекса</a:t>
            </a:r>
            <a:endParaRPr/>
          </a:p>
        </p:txBody>
      </p:sp>
      <p:sp>
        <p:nvSpPr>
          <p:cNvPr id="15" name="CustomShape 2"/>
          <p:cNvSpPr/>
          <p:nvPr/>
        </p:nvSpPr>
        <p:spPr>
          <a:xfrm>
            <a:off x="1080000" y="1279080"/>
            <a:ext cx="6840000" cy="5200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262626"/>
                </a:solidFill>
                <a:latin typeface="Century Gothic"/>
              </a:rPr>
              <a:t>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Строящийся склад расположен в  Домодедовском районе Московской области.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Склад предназначен как для хранения продуктов питания (включая замороженные продукты питания) так и товаров народного потребления.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Удаленность: от МКАД - 35 км., от Московского Малого  кольца  -  2,5 км.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Удобное сообщение с Москвой обеспечивает непосредственная близость М4 и Каширского шоссе.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Вся территория складского комплекса обеспеченна подъездом с ж/д путей и контейнерной площадкой.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На территории объекта планируется расположение: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- административно-бытового корпуса  площадью 2 160 м2,    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- складских помещений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№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1 - отапливаемого склада  стеллажного хранения в 7 ярусов  площадью  10 440 м2  и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№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2  - склада низкотемпературного/среднетемпературного /отаплиемого площадью 10 440 м2 ,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- склада минеральной и столовой воды,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- контейнерной площадки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- автостоянок для  грузового транспорта и хранения личного автотранспорта персонала.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             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Кроме основных зданий и сооружений складского назначения планируется размещение комплекса объектов, обеспечивающих производственные процессы и инфраструктуру.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Century Gothic"/>
              </a:rPr>
              <a:t>              </a:t>
            </a:r>
            <a:endParaRPr/>
          </a:p>
          <a:p>
            <a:endParaRPr/>
          </a:p>
        </p:txBody>
      </p:sp>
      <p:pic>
        <p:nvPicPr>
          <p:cNvPr descr="" id="1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160" y="6463440"/>
            <a:ext cx="9148680" cy="39420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2160" y="-37440"/>
            <a:ext cx="9148680" cy="394200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285840" y="328680"/>
            <a:ext cx="8500680" cy="2098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1200">
                <a:solidFill>
                  <a:srgbClr val="262626"/>
                </a:solidFill>
                <a:latin typeface="Arial"/>
              </a:rPr>
              <a:t>Строительство комплекса площадью 22 354 м2 предусматривает два этапа ввода в эксплуатацию.        </a:t>
            </a:r>
            <a:endParaRPr/>
          </a:p>
          <a:p>
            <a:r>
              <a:rPr lang="ru-RU" sz="1200">
                <a:solidFill>
                  <a:srgbClr val="262626"/>
                </a:solidFill>
                <a:latin typeface="Arial"/>
              </a:rPr>
              <a:t>Первый пусковой этап главного корпуса  подразумевает  ввод  АБК и Склада №1 площадью 10 440 м2  и всех вспомогательных строений.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Ввод  в эксплуатацию Склада №1 включает в себя: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возможность стеллажного хранения паллет в 7 ярусов (15 525 паллетомест). </a:t>
            </a:r>
            <a:endParaRPr/>
          </a:p>
          <a:p>
            <a:pPr algn="just"/>
            <a:r>
              <a:rPr lang="ru-RU" sz="1200">
                <a:solidFill>
                  <a:srgbClr val="000000"/>
                </a:solidFill>
                <a:latin typeface="Arial"/>
              </a:rPr>
              <a:t>- высота хранения 12м, шаг колонн 6м х 36м.  Нагрузка на пол – 8 тонн/кв. м.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зону приемки, отгрузки  и сортировки  товара площадью 2 754 м2;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зону комплектации и упаковки товара площадью 2 016 м2;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спринклерная система пожаротушения.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вспомогательные помещения;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ввод железнодорожной рампы шириной 4,5 м. по всей длине склада.</a:t>
            </a:r>
            <a:endParaRPr/>
          </a:p>
        </p:txBody>
      </p:sp>
      <p:pic>
        <p:nvPicPr>
          <p:cNvPr descr="" id="1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160" y="6463440"/>
            <a:ext cx="9148680" cy="394200"/>
          </a:xfrm>
          <a:prstGeom prst="rect">
            <a:avLst/>
          </a:prstGeom>
        </p:spPr>
      </p:pic>
      <p:pic>
        <p:nvPicPr>
          <p:cNvPr descr="" id="2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4560" y="2471040"/>
            <a:ext cx="8412120" cy="38865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/>
          <p:cNvSpPr/>
          <p:nvPr/>
        </p:nvSpPr>
        <p:spPr>
          <a:xfrm>
            <a:off x="285840" y="404640"/>
            <a:ext cx="8572320" cy="2645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262626"/>
                </a:solidFill>
                <a:latin typeface="Arial"/>
              </a:rPr>
              <a:t>Второй пусковой этап главного корпуса  подразумевает ввод  Склада №2 площадью 11 178 м2  и контейнерной площадки.    Ввод  в эксплуатацию Склада №2 включает в себя:</a:t>
            </a:r>
            <a:endParaRPr/>
          </a:p>
          <a:p>
            <a:pPr algn="just">
              <a:buSzPct val="45000"/>
              <a:buFont typeface="StarSymbol"/>
              <a:buChar char="-"/>
            </a:pPr>
            <a:r>
              <a:rPr lang="ru-RU" sz="1200">
                <a:solidFill>
                  <a:srgbClr val="262626"/>
                </a:solidFill>
                <a:latin typeface="Arial"/>
              </a:rPr>
              <a:t>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отапливаемую часть площадью 5 589м2, с возможностью стеллажного хранения паллет в 7 ярусов (7 760 паллетомест) и спринклерной системой пожаротушения;</a:t>
            </a:r>
            <a:endParaRPr/>
          </a:p>
          <a:p>
            <a:pPr algn="just">
              <a:buSzPct val="45000"/>
              <a:buFont typeface="StarSymbol"/>
              <a:buChar char="-"/>
            </a:pPr>
            <a:r>
              <a:rPr lang="ru-RU" sz="1200">
                <a:solidFill>
                  <a:srgbClr val="262626"/>
                </a:solidFill>
                <a:latin typeface="Arial"/>
              </a:rPr>
              <a:t> </a:t>
            </a:r>
            <a:r>
              <a:rPr lang="ru-RU" sz="1200">
                <a:solidFill>
                  <a:srgbClr val="262626"/>
                </a:solidFill>
                <a:latin typeface="Arial"/>
              </a:rPr>
              <a:t>часть низкотемпературного хранения площадью 5 589м2, с возможностью стеллажного хранения 4 360 паллетомест  при температуре от +5°С до -28°С (по запросу)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Склад №2 может быть сдан полностью низкотемпературным или отапливаемым (по запросу)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зону приемки и сортировки , зону комплектации, упаковки  и отгрузки товара;-;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помещение для зарядки погрузочной техники;</a:t>
            </a:r>
            <a:endParaRPr/>
          </a:p>
          <a:p>
            <a:pPr algn="just">
              <a:buSzPct val="45000"/>
              <a:buFont typeface="StarSymbol"/>
              <a:buChar char="-"/>
            </a:pPr>
            <a:r>
              <a:rPr lang="ru-RU" sz="1200">
                <a:solidFill>
                  <a:srgbClr val="262626"/>
                </a:solidFill>
                <a:latin typeface="Arial"/>
              </a:rPr>
              <a:t>вспомогательные помещения;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-Склад минеральной и столовой воды, который находится под низкотемпературным складом на отметке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-3.200 объемом  2 966 паллетомест; </a:t>
            </a:r>
            <a:endParaRPr/>
          </a:p>
          <a:p>
            <a:pPr algn="just"/>
            <a:r>
              <a:rPr lang="ru-RU" sz="1200">
                <a:solidFill>
                  <a:srgbClr val="262626"/>
                </a:solidFill>
                <a:latin typeface="Arial"/>
              </a:rPr>
              <a:t>- ввод железнодорожной рампы шириной 4,5 м по всей длине склада. </a:t>
            </a:r>
            <a:endParaRPr/>
          </a:p>
          <a:p>
            <a:endParaRPr/>
          </a:p>
        </p:txBody>
      </p:sp>
      <p:pic>
        <p:nvPicPr>
          <p:cNvPr descr="" id="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3002040"/>
            <a:ext cx="8286480" cy="3355560"/>
          </a:xfrm>
          <a:prstGeom prst="rect">
            <a:avLst/>
          </a:prstGeom>
        </p:spPr>
      </p:pic>
      <p:pic>
        <p:nvPicPr>
          <p:cNvPr descr="" id="2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160" y="6463440"/>
            <a:ext cx="9148680" cy="394200"/>
          </a:xfrm>
          <a:prstGeom prst="rect">
            <a:avLst/>
          </a:prstGeom>
        </p:spPr>
      </p:pic>
      <p:pic>
        <p:nvPicPr>
          <p:cNvPr descr="" id="2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-2160" y="-37440"/>
            <a:ext cx="9148680" cy="3942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